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5" r:id="rId2"/>
    <p:sldId id="257" r:id="rId3"/>
    <p:sldId id="258" r:id="rId4"/>
    <p:sldId id="262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89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10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19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03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66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1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56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1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55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9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33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53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CD223D-F1FF-402B-A83C-030EBF37D6F1}" type="datetimeFigureOut">
              <a:rPr lang="en-GB" smtClean="0"/>
              <a:t>20/08/2020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6700F-317C-4482-BDA1-D213934E3142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3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ain@hewittmcleod.com" TargetMode="External"/><Relationship Id="rId2" Type="http://schemas.openxmlformats.org/officeDocument/2006/relationships/hyperlink" Target="https://www.linkedin.com/in/iain-mcpherson-increasecashflo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wittmcleod.com&#160;&#16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HEWITT &amp; MCLEOD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i="1" dirty="0" smtClean="0">
                <a:solidFill>
                  <a:srgbClr val="FFC000"/>
                </a:solidFill>
              </a:rPr>
              <a:t>Working Together To Improve Your Cash Flow</a:t>
            </a:r>
            <a:endParaRPr lang="en-GB" sz="24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FFC000"/>
                </a:solidFill>
              </a:rPr>
              <a:t>EFFECTIVE </a:t>
            </a:r>
            <a:r>
              <a:rPr lang="en-GB" sz="2800" dirty="0" smtClean="0">
                <a:solidFill>
                  <a:srgbClr val="FFC000"/>
                </a:solidFill>
              </a:rPr>
              <a:t>ESCALATION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INVOICES </a:t>
            </a:r>
            <a:r>
              <a:rPr lang="en-GB" sz="2800" dirty="0">
                <a:solidFill>
                  <a:srgbClr val="FFC000"/>
                </a:solidFill>
              </a:rPr>
              <a:t>PAID </a:t>
            </a:r>
            <a:r>
              <a:rPr lang="en-GB" sz="2800" dirty="0" smtClean="0">
                <a:solidFill>
                  <a:srgbClr val="FFC000"/>
                </a:solidFill>
              </a:rPr>
              <a:t>QUICKER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IMPROVED CASHFLOW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TIME BACK FOR OTHER PROJECTS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POSITIVE CUSTOMER 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BUSINESS CREDIBILITY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A TRUSTED &amp; EFFECTIVE PARTNER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258" y="1762782"/>
            <a:ext cx="2467541" cy="14495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258" y="3369545"/>
            <a:ext cx="2467541" cy="246754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9669"/>
            <a:ext cx="10058400" cy="984985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1.Debt Recovery: How it can work for you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293" y="2121156"/>
            <a:ext cx="8946541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FFC000"/>
                </a:solidFill>
              </a:rPr>
              <a:t>DATA </a:t>
            </a:r>
            <a:r>
              <a:rPr lang="en-GB" sz="2800" dirty="0" smtClean="0">
                <a:solidFill>
                  <a:srgbClr val="FFC000"/>
                </a:solidFill>
              </a:rPr>
              <a:t>VALIDATION – KYC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MAKING CONTACT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EFFECTIVE COMMUNICATION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SECURE PAYMENT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NEGOTIATION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OVERCOMING OBJECTIONS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FFC000"/>
                </a:solidFill>
              </a:rPr>
              <a:t>FOLLOW UP</a:t>
            </a:r>
            <a:endParaRPr lang="en-GB" sz="2800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976" y="2121156"/>
            <a:ext cx="5036024" cy="30136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6099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2. Debt Recovery: Securing payment 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6099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3</a:t>
            </a:r>
            <a:r>
              <a:rPr lang="en-GB" b="1" dirty="0" smtClean="0">
                <a:solidFill>
                  <a:srgbClr val="0070C0"/>
                </a:solidFill>
              </a:rPr>
              <a:t>. Debt Recovery: Summary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Sector:</a:t>
            </a:r>
            <a:r>
              <a:rPr lang="en-GB" sz="2800" dirty="0">
                <a:solidFill>
                  <a:srgbClr val="FFC000"/>
                </a:solidFill>
              </a:rPr>
              <a:t>	</a:t>
            </a:r>
            <a:r>
              <a:rPr lang="en-GB" sz="2800" dirty="0" smtClean="0">
                <a:solidFill>
                  <a:srgbClr val="FFC000"/>
                </a:solidFill>
              </a:rPr>
              <a:t>Fashion / Communication &amp; Marketing / Plant </a:t>
            </a:r>
            <a:r>
              <a:rPr lang="en-GB" sz="2800" dirty="0">
                <a:solidFill>
                  <a:srgbClr val="FFC000"/>
                </a:solidFill>
              </a:rPr>
              <a:t>Hire </a:t>
            </a:r>
            <a:r>
              <a:rPr lang="en-GB" sz="2800" dirty="0" smtClean="0">
                <a:solidFill>
                  <a:srgbClr val="FFC000"/>
                </a:solidFill>
              </a:rPr>
              <a:t>/ 				Recruitment / Office Equipment / Admin </a:t>
            </a:r>
            <a:r>
              <a:rPr lang="en-GB" sz="2800" dirty="0">
                <a:solidFill>
                  <a:srgbClr val="FFC000"/>
                </a:solidFill>
              </a:rPr>
              <a:t>Support </a:t>
            </a:r>
            <a:r>
              <a:rPr lang="en-GB" sz="2800" dirty="0" smtClean="0">
                <a:solidFill>
                  <a:srgbClr val="FFC000"/>
                </a:solidFill>
              </a:rPr>
              <a:t>				Services </a:t>
            </a:r>
          </a:p>
          <a:p>
            <a:endParaRPr lang="en-GB" sz="2800" dirty="0">
              <a:solidFill>
                <a:srgbClr val="FFC000"/>
              </a:solidFill>
            </a:endParaRPr>
          </a:p>
          <a:p>
            <a:r>
              <a:rPr lang="en-GB" sz="2800" dirty="0" smtClean="0">
                <a:solidFill>
                  <a:srgbClr val="0070C0"/>
                </a:solidFill>
              </a:rPr>
              <a:t>Location:</a:t>
            </a:r>
            <a:r>
              <a:rPr lang="en-GB" sz="2800" dirty="0" smtClean="0">
                <a:solidFill>
                  <a:srgbClr val="FFC000"/>
                </a:solidFill>
              </a:rPr>
              <a:t>	UK / Spain / France / Portugal / USA / Germany / UAE / 			USA	</a:t>
            </a:r>
          </a:p>
          <a:p>
            <a:endParaRPr lang="en-GB" sz="2800" dirty="0">
              <a:solidFill>
                <a:srgbClr val="FFC000"/>
              </a:solidFill>
            </a:endParaRPr>
          </a:p>
          <a:p>
            <a:r>
              <a:rPr lang="en-GB" sz="2800" dirty="0" smtClean="0">
                <a:solidFill>
                  <a:srgbClr val="0070C0"/>
                </a:solidFill>
              </a:rPr>
              <a:t>Common Theme:</a:t>
            </a:r>
            <a:r>
              <a:rPr lang="en-GB" sz="2800" dirty="0" smtClean="0">
                <a:solidFill>
                  <a:srgbClr val="FFC000"/>
                </a:solidFill>
              </a:rPr>
              <a:t>	Prompt &amp; accurate billing / strict payment terms / 				early intervention / clear escalation for non-payers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5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6099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Final thought….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400" i="1" dirty="0" smtClean="0">
              <a:solidFill>
                <a:srgbClr val="FFC000"/>
              </a:solidFill>
            </a:endParaRPr>
          </a:p>
          <a:p>
            <a:r>
              <a:rPr lang="en-GB" sz="4400" i="1" dirty="0" smtClean="0">
                <a:solidFill>
                  <a:srgbClr val="FFC000"/>
                </a:solidFill>
              </a:rPr>
              <a:t>“</a:t>
            </a:r>
            <a:r>
              <a:rPr lang="en-GB" sz="4400" i="1" dirty="0">
                <a:solidFill>
                  <a:srgbClr val="FFC000"/>
                </a:solidFill>
              </a:rPr>
              <a:t>If </a:t>
            </a:r>
            <a:r>
              <a:rPr lang="en-GB" sz="4400" i="1" dirty="0" smtClean="0">
                <a:solidFill>
                  <a:srgbClr val="FFC000"/>
                </a:solidFill>
              </a:rPr>
              <a:t>you’re </a:t>
            </a:r>
            <a:r>
              <a:rPr lang="en-GB" sz="4400" i="1" dirty="0">
                <a:solidFill>
                  <a:srgbClr val="FFC000"/>
                </a:solidFill>
              </a:rPr>
              <a:t>not serious about your payment terms then how can you expect your customer to </a:t>
            </a:r>
            <a:r>
              <a:rPr lang="en-GB" sz="4400" i="1" dirty="0" smtClean="0">
                <a:solidFill>
                  <a:srgbClr val="FFC000"/>
                </a:solidFill>
              </a:rPr>
              <a:t>be?”  </a:t>
            </a:r>
            <a:endParaRPr lang="en-GB" sz="4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877" y="3857414"/>
            <a:ext cx="227896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6099"/>
          </a:xfrm>
        </p:spPr>
        <p:txBody>
          <a:bodyPr>
            <a:noAutofit/>
          </a:bodyPr>
          <a:lstStyle/>
          <a:p>
            <a:r>
              <a:rPr lang="en-GB" sz="8000" dirty="0">
                <a:solidFill>
                  <a:srgbClr val="0070C0"/>
                </a:solidFill>
              </a:rPr>
              <a:t>HEWITT &amp; MCLEOD</a:t>
            </a:r>
            <a:endParaRPr lang="en-GB" sz="8000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i="1" dirty="0">
                <a:solidFill>
                  <a:srgbClr val="FFC000"/>
                </a:solidFill>
              </a:rPr>
              <a:t>Working Together To Improve Your Cash </a:t>
            </a:r>
            <a:r>
              <a:rPr lang="en-GB" sz="2400" i="1" dirty="0" smtClean="0">
                <a:solidFill>
                  <a:srgbClr val="FFC000"/>
                </a:solidFill>
              </a:rPr>
              <a:t>Flow</a:t>
            </a:r>
          </a:p>
          <a:p>
            <a:endParaRPr lang="en-GB" sz="2400" b="1" u="sng" dirty="0" smtClean="0">
              <a:hlinkClick r:id="rId2"/>
            </a:endParaRPr>
          </a:p>
          <a:p>
            <a:r>
              <a:rPr lang="en-GB" sz="2400" b="1" u="sng" dirty="0" smtClean="0">
                <a:hlinkClick r:id="rId2"/>
              </a:rPr>
              <a:t>linkedin.com/in/iain-mcpherson-increasecashflow</a:t>
            </a:r>
            <a:endParaRPr lang="en-GB" sz="2400" dirty="0"/>
          </a:p>
          <a:p>
            <a:endParaRPr lang="en-GB" sz="2400" i="1" dirty="0" smtClean="0">
              <a:solidFill>
                <a:srgbClr val="FFC000"/>
              </a:solidFill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Telephone: 	</a:t>
            </a:r>
            <a:r>
              <a:rPr lang="en-GB" sz="2400" b="1" dirty="0" smtClean="0">
                <a:solidFill>
                  <a:srgbClr val="0070C0"/>
                </a:solidFill>
              </a:rPr>
              <a:t>0141 266 0163</a:t>
            </a:r>
            <a:endParaRPr lang="en-GB" sz="2400" b="1" dirty="0">
              <a:solidFill>
                <a:srgbClr val="0070C0"/>
              </a:solidFill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Mobile: 	</a:t>
            </a:r>
            <a:r>
              <a:rPr lang="en-GB" sz="2400" b="1" dirty="0" smtClean="0">
                <a:solidFill>
                  <a:srgbClr val="0070C0"/>
                </a:solidFill>
              </a:rPr>
              <a:t>07401436801</a:t>
            </a:r>
            <a:r>
              <a:rPr lang="en-GB" sz="2400" b="1" dirty="0">
                <a:solidFill>
                  <a:srgbClr val="0070C0"/>
                </a:solidFill>
              </a:rPr>
              <a:t> 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Email:		</a:t>
            </a:r>
            <a:r>
              <a:rPr lang="en-GB" sz="2400" b="1" u="sng" dirty="0" smtClean="0">
                <a:hlinkClick r:id="rId3"/>
              </a:rPr>
              <a:t>iain@hewittmcleod.com</a:t>
            </a:r>
            <a:endParaRPr lang="en-GB" sz="2400" b="1" u="sng" dirty="0" smtClean="0"/>
          </a:p>
          <a:p>
            <a:r>
              <a:rPr lang="en-GB" sz="2400" b="1" dirty="0" smtClean="0"/>
              <a:t>Web: 		</a:t>
            </a:r>
            <a:r>
              <a:rPr lang="en-GB" sz="2400" b="1" u="sng" dirty="0" smtClean="0">
                <a:hlinkClick r:id="rId4"/>
              </a:rPr>
              <a:t>www.hewittmcleod.com</a:t>
            </a:r>
            <a:r>
              <a:rPr lang="en-GB" sz="2400" b="1" u="sng" dirty="0">
                <a:hlinkClick r:id="rId4"/>
              </a:rPr>
              <a:t>  </a:t>
            </a:r>
            <a:endParaRPr lang="en-GB" sz="2400" b="1" u="sng" dirty="0" smtClean="0"/>
          </a:p>
          <a:p>
            <a:pPr fontAlgn="base"/>
            <a:endParaRPr lang="en-GB" b="1" u="sng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6196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711</TotalTime>
  <Words>106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HEWITT &amp; MCLEOD</vt:lpstr>
      <vt:lpstr>1.Debt Recovery: How it can work for you</vt:lpstr>
      <vt:lpstr>2. Debt Recovery: Securing payment </vt:lpstr>
      <vt:lpstr>3. Debt Recovery: Summary</vt:lpstr>
      <vt:lpstr>Final thought….</vt:lpstr>
      <vt:lpstr>HEWITT &amp; MCLEOD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Hewitt &amp; McLeod</dc:title>
  <dc:creator>iain</dc:creator>
  <cp:lastModifiedBy>iain</cp:lastModifiedBy>
  <cp:revision>38</cp:revision>
  <dcterms:created xsi:type="dcterms:W3CDTF">2020-08-20T08:08:51Z</dcterms:created>
  <dcterms:modified xsi:type="dcterms:W3CDTF">2020-08-20T20:22:06Z</dcterms:modified>
</cp:coreProperties>
</file>